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1" r:id="rId5"/>
    <p:sldId id="264" r:id="rId6"/>
    <p:sldId id="265" r:id="rId7"/>
    <p:sldId id="266" r:id="rId8"/>
    <p:sldId id="270" r:id="rId9"/>
    <p:sldId id="263" r:id="rId10"/>
    <p:sldId id="267" r:id="rId11"/>
  </p:sldIdLst>
  <p:sldSz cx="9144000" cy="6858000" type="screen4x3"/>
  <p:notesSz cx="6811963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A6500"/>
    <a:srgbClr val="FF9966"/>
    <a:srgbClr val="003399"/>
    <a:srgbClr val="336699"/>
    <a:srgbClr val="008080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4880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55B2743-B0B6-4FEC-942C-ABA7E1D2CC7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4400"/>
            <a:ext cx="4995863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4880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2A17C40-7961-45AE-89CD-2C59AA90B4A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342900" indent="-3429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342900" indent="1143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342900" indent="5715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342900" indent="10287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342900" indent="14859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4DF66B-4AA1-471D-836F-4375CB6B9B55}" type="slidenum">
              <a:rPr lang="hu-HU" smtClean="0"/>
              <a:pPr/>
              <a:t>1</a:t>
            </a:fld>
            <a:endParaRPr lang="hu-HU" smtClean="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14340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55C065-8FEA-49ED-BF2E-599105503E63}" type="slidenum">
              <a:rPr lang="hu-HU" smtClean="0"/>
              <a:pPr/>
              <a:t>5</a:t>
            </a:fld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15364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8BD9AF-9CD7-41CE-B772-856C1FB4F697}" type="slidenum">
              <a:rPr lang="hu-HU" smtClean="0"/>
              <a:pPr/>
              <a:t>9</a:t>
            </a:fld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9E7D3-2234-47A0-B44A-7E71D20A7C4A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C474A-F1EB-42CE-BD91-675CD8E19FC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19603-DC5C-4343-A4C4-06BF05C61850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791D6-214C-4A0B-A429-6B28D64921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838EC-A6B8-40E3-907C-297055B90CAB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D8F30-C615-4DD6-B763-38C90999AFC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5EEB7-BFBD-48AE-9F0C-A01C48163F13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20ED2-71D8-432F-AC34-C5DAAD69EB9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72404-DFBF-42C6-A2A1-015EECB7D154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CFC05-5EBD-4617-AF5A-DDCEE900C9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031E7-7190-47B2-ACD6-6D16D51DC16F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BE3CC-D476-400D-B681-141C90401E9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62A0F-0947-41B8-A97C-C861B143E2E2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DC73-E55C-4CD6-95B3-7B5F6B88CA6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EB357-2FA6-4362-ACD7-982CAF4DD72E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5D293-8B6C-4953-92F7-3E24050FF7D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478A1-EC5C-46FE-8B45-EB46CEB8A43A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665C6-A904-49F5-844A-E5A1E2006A3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D9B77-DC33-487B-B9ED-28511222545B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C896B-B8E0-472F-9DD9-E3D5313E33C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7C59C-CE8C-486F-8CEC-1698D2377FC4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B5A84-BB5A-4697-BB4C-81F50AA5BE2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89002D-3092-414C-B883-47B5C50B5150}" type="datetime1">
              <a:rPr lang="hu-HU"/>
              <a:pPr>
                <a:defRPr/>
              </a:pPr>
              <a:t>2014.03.21.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4307DD-AD40-41AD-9819-79436A9D766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5A9FA81-E477-4EF6-8FF3-BD46ED02342B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D8EEE-77E0-46C4-AE23-04AFB5D67703}" type="slidenum">
              <a:rPr lang="hu-HU"/>
              <a:pPr>
                <a:defRPr/>
              </a:pPr>
              <a:t>1</a:t>
            </a:fld>
            <a:endParaRPr lang="hu-HU"/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5495925"/>
            <a:ext cx="3276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6232525"/>
            <a:ext cx="3276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713" y="823913"/>
            <a:ext cx="5111750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Szövegdoboz 7"/>
          <p:cNvSpPr txBox="1">
            <a:spLocks noChangeArrowheads="1"/>
          </p:cNvSpPr>
          <p:nvPr/>
        </p:nvSpPr>
        <p:spPr bwMode="auto">
          <a:xfrm>
            <a:off x="1042988" y="2276475"/>
            <a:ext cx="7416800" cy="23082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3600" b="1"/>
              <a:t>ÉRINTŐ </a:t>
            </a:r>
          </a:p>
          <a:p>
            <a:pPr algn="ctr"/>
            <a:r>
              <a:rPr lang="hu-HU" sz="3600" b="1"/>
              <a:t>Sajátos nevelési igényű gyermekek és fiatalok integrációs programja óvodától a munkába állásig</a:t>
            </a:r>
          </a:p>
        </p:txBody>
      </p:sp>
      <p:sp>
        <p:nvSpPr>
          <p:cNvPr id="2056" name="Szövegdoboz 9"/>
          <p:cNvSpPr txBox="1">
            <a:spLocks noChangeArrowheads="1"/>
          </p:cNvSpPr>
          <p:nvPr/>
        </p:nvSpPr>
        <p:spPr bwMode="auto">
          <a:xfrm>
            <a:off x="1116013" y="4652963"/>
            <a:ext cx="6769100" cy="58896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3200">
                <a:latin typeface="Calibri" pitchFamily="34" charset="0"/>
              </a:rPr>
              <a:t>TÁMOP -3.4.2.A</a:t>
            </a:r>
            <a:r>
              <a:rPr lang="hu-HU" sz="3200">
                <a:latin typeface="Arial" charset="0"/>
              </a:rPr>
              <a:t>/</a:t>
            </a:r>
            <a:r>
              <a:rPr lang="hu-HU" sz="3200">
                <a:latin typeface="Calibri" pitchFamily="34" charset="0"/>
              </a:rPr>
              <a:t>11</a:t>
            </a:r>
            <a:r>
              <a:rPr lang="hu-HU" sz="3200">
                <a:latin typeface="Arial" charset="0"/>
              </a:rPr>
              <a:t>-2-2012-0032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Fenntartás: 5 év</a:t>
            </a:r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525963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hu-HU" sz="2400" b="1" smtClean="0"/>
              <a:t>A sikeres együttnevelést, a társadalmi integrációt, a munkaerő-piaci esélyek javítását szolgáló nevelési, oktatási gyakorlat folytatása (szervezeti átalakítás esetén is)</a:t>
            </a:r>
          </a:p>
          <a:p>
            <a:pPr eaLnBrk="1" hangingPunct="1"/>
            <a:r>
              <a:rPr lang="hu-HU" sz="2400" smtClean="0"/>
              <a:t>Eszközök rendeltetésében és tulajdonviszonyában 5 évig változás nem történik, használatából jogtalan előny nem származik.</a:t>
            </a:r>
          </a:p>
          <a:p>
            <a:pPr eaLnBrk="1" hangingPunct="1"/>
            <a:r>
              <a:rPr lang="hu-HU" sz="2400" smtClean="0"/>
              <a:t>A  fejlesztés eredménye a Támogató előzetes jóváhagyása nélkül nem idegeníthető el, nem terhelhető meg, nem adható bérbe.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D4A7B-CF91-4175-9F21-F042587A0F2D}" type="slidenum">
              <a:rPr lang="hu-HU"/>
              <a:pPr>
                <a:defRPr/>
              </a:pPr>
              <a:t>10</a:t>
            </a:fld>
            <a:endParaRPr lang="hu-HU"/>
          </a:p>
        </p:txBody>
      </p:sp>
      <p:pic>
        <p:nvPicPr>
          <p:cNvPr id="1127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6276975"/>
            <a:ext cx="284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5589588"/>
            <a:ext cx="29162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76825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 projekt célja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150" cy="4525963"/>
          </a:xfrm>
          <a:ln>
            <a:solidFill>
              <a:schemeClr val="bg1"/>
            </a:solidFill>
          </a:ln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b="1" dirty="0" smtClean="0"/>
              <a:t>    a sajátos nevelési igényű gyermekek nevelésében, oktatásában részt vevő intézmények (speciális és többségi) szervezete és működése alkalmassá váljon az inkluzív nevelés megvalósítására: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b="1" dirty="0" smtClean="0"/>
              <a:t>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b="1" dirty="0" smtClean="0"/>
              <a:t>    megújuljon az intézmények pedagógiai gyakorlata, megvalósuljon a gyermekek körében megnyilvánuló képességbeli és tanulási szükségleteihez való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b="1" dirty="0" smtClean="0"/>
              <a:t>    alkalmazkodás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4530E-CD29-4453-B641-BD822AF6FDA6}" type="slidenum">
              <a:rPr lang="hu-HU"/>
              <a:pPr>
                <a:defRPr/>
              </a:pPr>
              <a:t>2</a:t>
            </a:fld>
            <a:endParaRPr lang="hu-HU"/>
          </a:p>
        </p:txBody>
      </p:sp>
      <p:pic>
        <p:nvPicPr>
          <p:cNvPr id="307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6276975"/>
            <a:ext cx="284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5589588"/>
            <a:ext cx="29162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Együttműködve</a:t>
            </a:r>
          </a:p>
        </p:txBody>
      </p:sp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468313" y="1196975"/>
            <a:ext cx="7931150" cy="4525963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hu-HU" smtClean="0"/>
          </a:p>
          <a:p>
            <a:pPr eaLnBrk="1" hangingPunct="1"/>
            <a:r>
              <a:rPr lang="hu-HU" smtClean="0"/>
              <a:t>Bárczi Gusztáv Módszertani Központ és Nevelési Tanácsadó</a:t>
            </a:r>
          </a:p>
          <a:p>
            <a:pPr eaLnBrk="1" hangingPunct="1"/>
            <a:r>
              <a:rPr lang="hu-HU" smtClean="0"/>
              <a:t>Festetics Karolina Központi Óvoda</a:t>
            </a:r>
          </a:p>
          <a:p>
            <a:pPr eaLnBrk="1" hangingPunct="1"/>
            <a:r>
              <a:rPr lang="hu-HU" smtClean="0"/>
              <a:t>Kaposvári Kodály Zoltán Központi Általános Iskola, II. Rákóczi Ferenc Tagiskola </a:t>
            </a:r>
          </a:p>
          <a:p>
            <a:pPr eaLnBrk="1" hangingPunct="1"/>
            <a:r>
              <a:rPr lang="hu-HU" smtClean="0"/>
              <a:t>Széchenyi István Kereskedelmi és Vendéglátóipari Szakképző Iskola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2EF5-D71D-4A93-94F5-A9BC0AF1C3F5}" type="slidenum">
              <a:rPr lang="hu-HU"/>
              <a:pPr>
                <a:defRPr/>
              </a:pPr>
              <a:t>3</a:t>
            </a:fld>
            <a:endParaRPr lang="hu-HU"/>
          </a:p>
        </p:txBody>
      </p:sp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6276975"/>
            <a:ext cx="284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5589588"/>
            <a:ext cx="29162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Tevékenységek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188" y="1989138"/>
            <a:ext cx="7931150" cy="4525962"/>
          </a:xfrm>
          <a:ln>
            <a:solidFill>
              <a:schemeClr val="bg1"/>
            </a:solidFill>
          </a:ln>
        </p:spPr>
        <p:txBody>
          <a:bodyPr rtlCol="0">
            <a:normAutofit fontScale="92500" lnSpcReduction="20000"/>
          </a:bodyPr>
          <a:lstStyle/>
          <a:p>
            <a:pPr eaLnBrk="1" hangingPunct="1">
              <a:defRPr/>
            </a:pPr>
            <a:r>
              <a:rPr lang="hu-HU" dirty="0" smtClean="0"/>
              <a:t>Átvezetési és egyéni fejlesztési tervek adaptációja, felkészítések a programok használatára (10 óra)</a:t>
            </a:r>
          </a:p>
          <a:p>
            <a:pPr eaLnBrk="1" hangingPunct="1">
              <a:defRPr/>
            </a:pPr>
            <a:r>
              <a:rPr lang="hu-HU" dirty="0" smtClean="0"/>
              <a:t>Iskolarendszerből a munkahelyekre történő átvezetést segítő programok adaptációja, felkészítések</a:t>
            </a:r>
          </a:p>
          <a:p>
            <a:pPr eaLnBrk="1" hangingPunct="1">
              <a:defRPr/>
            </a:pPr>
            <a:r>
              <a:rPr lang="hu-HU" dirty="0" smtClean="0"/>
              <a:t>Egyéni átvezetési programok nyomon követő modelljének kidolgozása </a:t>
            </a:r>
            <a:r>
              <a:rPr lang="hu-HU" dirty="0" err="1" smtClean="0"/>
              <a:t>team-ben</a:t>
            </a:r>
            <a:endParaRPr lang="hu-HU" dirty="0" smtClean="0"/>
          </a:p>
          <a:p>
            <a:pPr eaLnBrk="1" hangingPunct="1">
              <a:defRPr/>
            </a:pPr>
            <a:r>
              <a:rPr lang="hu-HU" dirty="0" smtClean="0"/>
              <a:t>Jó gyakorlatok  adaptációja </a:t>
            </a:r>
            <a:r>
              <a:rPr lang="hu-HU" dirty="0" err="1" smtClean="0"/>
              <a:t>team-ben</a:t>
            </a:r>
            <a:endParaRPr lang="hu-HU" dirty="0" smtClean="0"/>
          </a:p>
          <a:p>
            <a:pPr eaLnBrk="1" hangingPunct="1">
              <a:defRPr/>
            </a:pPr>
            <a:r>
              <a:rPr lang="hu-HU" dirty="0" smtClean="0"/>
              <a:t>Tanácsadás az adaptációs folyamathoz</a:t>
            </a:r>
          </a:p>
          <a:p>
            <a:pPr eaLnBrk="1" hangingPunct="1">
              <a:defRPr/>
            </a:pP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CFC24-C722-441C-903B-D21580B03BF7}" type="slidenum">
              <a:rPr lang="hu-HU"/>
              <a:pPr>
                <a:defRPr/>
              </a:pPr>
              <a:t>4</a:t>
            </a:fld>
            <a:endParaRPr lang="hu-HU"/>
          </a:p>
        </p:txBody>
      </p:sp>
      <p:pic>
        <p:nvPicPr>
          <p:cNvPr id="512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6569075"/>
            <a:ext cx="284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6021388"/>
            <a:ext cx="29162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Szövegdoboz 8"/>
          <p:cNvSpPr txBox="1">
            <a:spLocks noChangeArrowheads="1"/>
          </p:cNvSpPr>
          <p:nvPr/>
        </p:nvSpPr>
        <p:spPr bwMode="auto">
          <a:xfrm>
            <a:off x="1403350" y="1341438"/>
            <a:ext cx="48244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 b="1"/>
              <a:t>Adaptációs folyamat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Tevékenységek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8313" y="2060575"/>
            <a:ext cx="7931150" cy="4525963"/>
          </a:xfrm>
          <a:ln>
            <a:solidFill>
              <a:schemeClr val="bg1"/>
            </a:solidFill>
          </a:ln>
        </p:spPr>
        <p:txBody>
          <a:bodyPr rtlCol="0">
            <a:normAutofit fontScale="85000" lnSpcReduction="10000"/>
          </a:bodyPr>
          <a:lstStyle/>
          <a:p>
            <a:pPr eaLnBrk="1" hangingPunct="1">
              <a:defRPr/>
            </a:pPr>
            <a:r>
              <a:rPr lang="hu-HU" dirty="0" smtClean="0"/>
              <a:t>Intézmények közötti együttműködési formák kidolgozása </a:t>
            </a:r>
            <a:r>
              <a:rPr lang="hu-HU" dirty="0" err="1" smtClean="0"/>
              <a:t>team-ban</a:t>
            </a:r>
            <a:endParaRPr lang="hu-HU" dirty="0" smtClean="0"/>
          </a:p>
          <a:p>
            <a:pPr eaLnBrk="1" hangingPunct="1">
              <a:defRPr/>
            </a:pPr>
            <a:r>
              <a:rPr lang="hu-HU" dirty="0" smtClean="0"/>
              <a:t>Pedagógiai dokumentumok módosítása </a:t>
            </a:r>
            <a:r>
              <a:rPr lang="hu-HU" dirty="0" err="1" smtClean="0"/>
              <a:t>team-ban</a:t>
            </a:r>
            <a:r>
              <a:rPr lang="hu-HU" dirty="0" smtClean="0"/>
              <a:t> </a:t>
            </a:r>
          </a:p>
          <a:p>
            <a:pPr eaLnBrk="1" hangingPunct="1">
              <a:defRPr/>
            </a:pPr>
            <a:r>
              <a:rPr lang="hu-HU" dirty="0" smtClean="0"/>
              <a:t>Innováció kidolgozása </a:t>
            </a:r>
            <a:r>
              <a:rPr lang="hu-HU" dirty="0" err="1" smtClean="0"/>
              <a:t>team-ben</a:t>
            </a:r>
            <a:r>
              <a:rPr lang="hu-HU" dirty="0" smtClean="0"/>
              <a:t>, integrációs projekt</a:t>
            </a:r>
          </a:p>
          <a:p>
            <a:pPr eaLnBrk="1" hangingPunct="1">
              <a:defRPr/>
            </a:pPr>
            <a:r>
              <a:rPr lang="hu-HU" dirty="0" smtClean="0"/>
              <a:t>Individualizált fejlesztés támogatására fejlesztő eszközök kidolgozása, átadása </a:t>
            </a:r>
          </a:p>
          <a:p>
            <a:pPr eaLnBrk="1" hangingPunct="1">
              <a:defRPr/>
            </a:pPr>
            <a:r>
              <a:rPr lang="hu-HU" dirty="0" smtClean="0"/>
              <a:t>Többségi pedagógus segítése gyógypedagógia tanácsadással</a:t>
            </a:r>
          </a:p>
          <a:p>
            <a:pPr eaLnBrk="1" hangingPunct="1">
              <a:defRPr/>
            </a:pPr>
            <a:r>
              <a:rPr lang="hu-HU" dirty="0" smtClean="0"/>
              <a:t>Digitális  taneszközök használata: hospitálási lehetőség </a:t>
            </a:r>
            <a:r>
              <a:rPr lang="hu-HU" dirty="0" err="1" smtClean="0"/>
              <a:t>hospitációs</a:t>
            </a:r>
            <a:r>
              <a:rPr lang="hu-HU" dirty="0" smtClean="0"/>
              <a:t> tréninggel</a:t>
            </a:r>
          </a:p>
          <a:p>
            <a:pPr eaLnBrk="1" hangingPunct="1">
              <a:defRPr/>
            </a:pP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EC69D-185F-460A-A05D-2E81411A97C9}" type="slidenum">
              <a:rPr lang="hu-HU"/>
              <a:pPr>
                <a:defRPr/>
              </a:pPr>
              <a:t>5</a:t>
            </a:fld>
            <a:endParaRPr lang="hu-HU"/>
          </a:p>
        </p:txBody>
      </p:sp>
      <p:pic>
        <p:nvPicPr>
          <p:cNvPr id="615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6569075"/>
            <a:ext cx="284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5949950"/>
            <a:ext cx="29162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Szövegdoboz 8"/>
          <p:cNvSpPr txBox="1">
            <a:spLocks noChangeArrowheads="1"/>
          </p:cNvSpPr>
          <p:nvPr/>
        </p:nvSpPr>
        <p:spPr bwMode="auto">
          <a:xfrm>
            <a:off x="1331913" y="1341438"/>
            <a:ext cx="38163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 b="1"/>
              <a:t>Team munka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Tevékenységek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07950" y="1484313"/>
            <a:ext cx="8532813" cy="4525962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hu-HU" smtClean="0"/>
              <a:t>Óvoda, 1-6 évfolyam integrációs szabadidős programok, 7-12 évfolyam érzékenyítő osztályfőnöki órák tréninggel</a:t>
            </a:r>
          </a:p>
          <a:p>
            <a:pPr eaLnBrk="1" hangingPunct="1"/>
            <a:r>
              <a:rPr lang="hu-HU" smtClean="0"/>
              <a:t>Ú j szereplők bevonása fórum (szülők, fenntartó, civilek)</a:t>
            </a:r>
            <a:r>
              <a:rPr lang="hu-HU" smtClean="0">
                <a:latin typeface="Arial" charset="0"/>
              </a:rPr>
              <a:t>, </a:t>
            </a:r>
            <a:r>
              <a:rPr lang="hu-HU" smtClean="0"/>
              <a:t>integrációs kerekasztal 5 alkalom</a:t>
            </a:r>
          </a:p>
          <a:p>
            <a:r>
              <a:rPr lang="hu-HU" smtClean="0"/>
              <a:t>Szakmai műhely munkaerő-piaci környezet kialakításához: „Kipróbálom” program kidolgozása, a munkaerő-piaci érzékenyítés, film </a:t>
            </a:r>
          </a:p>
          <a:p>
            <a:pPr>
              <a:buFont typeface="Arial" charset="0"/>
              <a:buNone/>
            </a:pPr>
            <a:r>
              <a:rPr lang="hu-HU" smtClean="0"/>
              <a:t>    a tevékenység disszeminációjához</a:t>
            </a:r>
          </a:p>
          <a:p>
            <a:pPr eaLnBrk="1" hangingPunct="1"/>
            <a:endParaRPr lang="hu-HU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6D233-F4F1-41C9-BB27-3BA97AF7CBBE}" type="slidenum">
              <a:rPr lang="hu-HU"/>
              <a:pPr>
                <a:defRPr/>
              </a:pPr>
              <a:t>6</a:t>
            </a:fld>
            <a:endParaRPr lang="hu-HU"/>
          </a:p>
        </p:txBody>
      </p:sp>
      <p:pic>
        <p:nvPicPr>
          <p:cNvPr id="717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9875" y="6600825"/>
            <a:ext cx="25241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11938" y="6092825"/>
            <a:ext cx="25320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Szövegdoboz 8"/>
          <p:cNvSpPr txBox="1">
            <a:spLocks noChangeArrowheads="1"/>
          </p:cNvSpPr>
          <p:nvPr/>
        </p:nvSpPr>
        <p:spPr bwMode="auto">
          <a:xfrm>
            <a:off x="684213" y="1052513"/>
            <a:ext cx="4032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 b="1"/>
              <a:t>Attitűdformáló program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Tevékenységek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4213" y="1700213"/>
            <a:ext cx="7931150" cy="4525962"/>
          </a:xfrm>
          <a:ln>
            <a:solidFill>
              <a:schemeClr val="bg1"/>
            </a:solidFill>
          </a:ln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Fejlesztő iskolai oktatás szakmai továbbfejlesztése </a:t>
            </a:r>
          </a:p>
          <a:p>
            <a:pPr>
              <a:defRPr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Magántanulói protokoll kidolgozása</a:t>
            </a:r>
          </a:p>
          <a:p>
            <a:pPr eaLnBrk="1" hangingPunct="1">
              <a:defRPr/>
            </a:pPr>
            <a:r>
              <a:rPr lang="hu-HU" dirty="0" smtClean="0"/>
              <a:t>Konferencia</a:t>
            </a:r>
          </a:p>
          <a:p>
            <a:pPr eaLnBrk="1" hangingPunct="1">
              <a:defRPr/>
            </a:pPr>
            <a:r>
              <a:rPr lang="hu-HU" dirty="0" smtClean="0"/>
              <a:t>Képzések</a:t>
            </a:r>
          </a:p>
          <a:p>
            <a:pPr eaLnBrk="1" hangingPunct="1">
              <a:defRPr/>
            </a:pPr>
            <a:r>
              <a:rPr lang="hu-HU" dirty="0" smtClean="0"/>
              <a:t>Eszközbeszerzés</a:t>
            </a:r>
          </a:p>
          <a:p>
            <a:pPr eaLnBrk="1" hangingPunct="1">
              <a:defRPr/>
            </a:pPr>
            <a:r>
              <a:rPr lang="hu-HU" dirty="0" smtClean="0"/>
              <a:t>Felsőoktatási gyakorlóhelyek biztosítása, hospitálás, </a:t>
            </a:r>
            <a:r>
              <a:rPr lang="hu-HU" dirty="0" err="1" smtClean="0"/>
              <a:t>hospitációs</a:t>
            </a:r>
            <a:r>
              <a:rPr lang="hu-HU" dirty="0" smtClean="0"/>
              <a:t> trénig az integráló intézményekben az együttnevelés bemutatására</a:t>
            </a:r>
          </a:p>
          <a:p>
            <a:pPr eaLnBrk="1" hangingPunct="1">
              <a:defRPr/>
            </a:pPr>
            <a:r>
              <a:rPr lang="hu-HU" dirty="0" smtClean="0"/>
              <a:t>Esélyegyenlőség</a:t>
            </a:r>
          </a:p>
          <a:p>
            <a:pPr eaLnBrk="1" hangingPunct="1">
              <a:defRPr/>
            </a:pPr>
            <a:r>
              <a:rPr lang="hu-HU" dirty="0" smtClean="0"/>
              <a:t>Nyilvánosság</a:t>
            </a:r>
          </a:p>
          <a:p>
            <a:pPr eaLnBrk="1" hangingPunct="1">
              <a:defRPr/>
            </a:pPr>
            <a:r>
              <a:rPr lang="hu-HU" dirty="0" smtClean="0"/>
              <a:t>Környezeti fenntarthatóság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B91EC-CD0F-46E1-8FE9-D647BF947F32}" type="slidenum">
              <a:rPr lang="hu-HU"/>
              <a:pPr>
                <a:defRPr/>
              </a:pPr>
              <a:t>7</a:t>
            </a:fld>
            <a:endParaRPr lang="hu-HU"/>
          </a:p>
        </p:txBody>
      </p:sp>
      <p:pic>
        <p:nvPicPr>
          <p:cNvPr id="819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6276975"/>
            <a:ext cx="284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5589588"/>
            <a:ext cx="29162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Képzések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4213" y="1700213"/>
            <a:ext cx="7931150" cy="4525962"/>
          </a:xfrm>
          <a:ln>
            <a:solidFill>
              <a:schemeClr val="bg1"/>
            </a:solidFill>
          </a:ln>
        </p:spPr>
        <p:txBody>
          <a:bodyPr rtlCol="0">
            <a:normAutofit fontScale="77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hu-HU" dirty="0" smtClean="0"/>
              <a:t>Befogadó intézményekre vonatkozóan:</a:t>
            </a:r>
          </a:p>
          <a:p>
            <a:pPr>
              <a:defRPr/>
            </a:pPr>
            <a:r>
              <a:rPr lang="hu-HU" dirty="0" smtClean="0"/>
              <a:t>Az intézményvezetők </a:t>
            </a:r>
            <a:r>
              <a:rPr lang="hu-HU" dirty="0" err="1" smtClean="0"/>
              <a:t>inklúzióra</a:t>
            </a:r>
            <a:r>
              <a:rPr lang="hu-HU" dirty="0" smtClean="0"/>
              <a:t> és a változások kezelésére való felkészítést biztosító 30 órás akkreditált képzés</a:t>
            </a:r>
          </a:p>
          <a:p>
            <a:pPr>
              <a:defRPr/>
            </a:pPr>
            <a:r>
              <a:rPr lang="hu-HU" dirty="0" smtClean="0"/>
              <a:t>Továbbképzési program az együttnevelés pedagógiai gyakorlatának megismertetésére 60 óra</a:t>
            </a:r>
          </a:p>
          <a:p>
            <a:pPr>
              <a:buFont typeface="Arial" charset="0"/>
              <a:buNone/>
              <a:defRPr/>
            </a:pPr>
            <a:r>
              <a:rPr lang="hu-HU" dirty="0" smtClean="0"/>
              <a:t> Gyógypedagógiai intézményre vonatkozóan:</a:t>
            </a:r>
          </a:p>
          <a:p>
            <a:pPr>
              <a:defRPr/>
            </a:pPr>
            <a:r>
              <a:rPr lang="hu-HU" dirty="0" smtClean="0"/>
              <a:t>Szervezetfejlesztést biztosító akkreditált képzési program 30 óra</a:t>
            </a:r>
          </a:p>
          <a:p>
            <a:pPr>
              <a:buFont typeface="Arial" charset="0"/>
              <a:buNone/>
              <a:defRPr/>
            </a:pPr>
            <a:r>
              <a:rPr lang="hu-HU" dirty="0" smtClean="0"/>
              <a:t>Mindkét célcsoport:</a:t>
            </a:r>
          </a:p>
          <a:p>
            <a:pPr>
              <a:defRPr/>
            </a:pPr>
            <a:r>
              <a:rPr lang="hu-HU" dirty="0" smtClean="0"/>
              <a:t>IKT felkészítés</a:t>
            </a:r>
          </a:p>
          <a:p>
            <a:pPr>
              <a:defRPr/>
            </a:pPr>
            <a:r>
              <a:rPr lang="hu-HU" dirty="0" smtClean="0"/>
              <a:t>Adaptációs felkészítés</a:t>
            </a:r>
          </a:p>
          <a:p>
            <a:pPr>
              <a:buFont typeface="Arial" charset="0"/>
              <a:buNone/>
              <a:defRPr/>
            </a:pPr>
            <a:endParaRPr lang="hu-HU" dirty="0" smtClean="0"/>
          </a:p>
          <a:p>
            <a:pPr>
              <a:buFont typeface="Arial" charset="0"/>
              <a:buNone/>
              <a:defRPr/>
            </a:pP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B3DE9-B5D3-4757-875E-E56506640819}" type="slidenum">
              <a:rPr lang="hu-HU"/>
              <a:pPr>
                <a:defRPr/>
              </a:pPr>
              <a:t>8</a:t>
            </a:fld>
            <a:endParaRPr lang="hu-HU"/>
          </a:p>
        </p:txBody>
      </p:sp>
      <p:pic>
        <p:nvPicPr>
          <p:cNvPr id="922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6276975"/>
            <a:ext cx="284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5589588"/>
            <a:ext cx="29162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1143000"/>
          </a:xfrm>
          <a:solidFill>
            <a:schemeClr val="accent6"/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Indikátorok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80CDD7-0AA7-4B9A-9527-68E37D3A1D17}" type="datetime1">
              <a:rPr lang="hu-HU"/>
              <a:pPr>
                <a:defRPr/>
              </a:pPr>
              <a:t>2014.03.21.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EB14D-8EBD-42A4-AB97-DC98110704B8}" type="slidenum">
              <a:rPr lang="hu-HU"/>
              <a:pPr>
                <a:defRPr/>
              </a:pPr>
              <a:t>9</a:t>
            </a:fld>
            <a:endParaRPr lang="hu-HU"/>
          </a:p>
        </p:txBody>
      </p:sp>
      <p:pic>
        <p:nvPicPr>
          <p:cNvPr id="1024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0"/>
            <a:ext cx="39243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áblázat 11"/>
          <p:cNvGraphicFramePr>
            <a:graphicFrameLocks noGrp="1"/>
          </p:cNvGraphicFramePr>
          <p:nvPr/>
        </p:nvGraphicFramePr>
        <p:xfrm>
          <a:off x="250825" y="1362075"/>
          <a:ext cx="8569325" cy="45116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50793"/>
                <a:gridCol w="1641895"/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Mutató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Mutatószám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Ellenőrzés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kern="1200" dirty="0" smtClean="0"/>
                        <a:t>Az együttnevelést</a:t>
                      </a:r>
                      <a:r>
                        <a:rPr lang="hu-HU" sz="2000" b="1" kern="1200" baseline="0" dirty="0" smtClean="0"/>
                        <a:t> </a:t>
                      </a:r>
                      <a:r>
                        <a:rPr lang="hu-HU" sz="2000" b="1" kern="1200" dirty="0" smtClean="0"/>
                        <a:t>támogató akkreditált</a:t>
                      </a:r>
                    </a:p>
                    <a:p>
                      <a:r>
                        <a:rPr lang="hu-HU" sz="2000" b="1" kern="1200" dirty="0" smtClean="0"/>
                        <a:t>továbbképzésen és felkészítésen szerzett tanúsítványok, igazolások száma</a:t>
                      </a:r>
                      <a:endParaRPr lang="hu-H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>
                          <a:latin typeface="Verdana"/>
                          <a:ea typeface="Times New Roman"/>
                        </a:rPr>
                        <a:t>100</a:t>
                      </a:r>
                      <a:endParaRPr lang="hu-H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2000" b="1" kern="1200" dirty="0" smtClean="0"/>
                        <a:t>Tanúsítvány, Igazolás, Jelenléti ívek</a:t>
                      </a:r>
                      <a:endParaRPr lang="hu-H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kern="1200" dirty="0" smtClean="0"/>
                        <a:t>Akkreditált pedagógus továbbképzésen felkészített vezetők száma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>
                          <a:latin typeface="Verdana"/>
                          <a:ea typeface="Times New Roman"/>
                        </a:rPr>
                        <a:t>15</a:t>
                      </a:r>
                      <a:endParaRPr lang="hu-H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2000" b="1" kern="1200" dirty="0" smtClean="0"/>
                        <a:t>Tanúsítvány, Jelenléti ívek</a:t>
                      </a:r>
                      <a:endParaRPr lang="hu-H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kern="1200" dirty="0" smtClean="0"/>
                        <a:t>A többségi intézménybe vagy munkaerő-piaci átvezetéshez egyéni átvezetési programba bevont SNI tanulók száma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latin typeface="Verdana"/>
                          <a:ea typeface="Times New Roman"/>
                        </a:rPr>
                        <a:t>20</a:t>
                      </a:r>
                      <a:endParaRPr lang="hu-H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2000" b="1" kern="1200" dirty="0" smtClean="0"/>
                        <a:t>Osztálynapló, átvezetési tervek</a:t>
                      </a:r>
                      <a:endParaRPr lang="hu-H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kern="1200" dirty="0" smtClean="0"/>
                        <a:t>A különböző integrációs formákba</a:t>
                      </a:r>
                    </a:p>
                    <a:p>
                      <a:r>
                        <a:rPr lang="hu-HU" sz="2000" b="1" kern="1200" dirty="0" smtClean="0"/>
                        <a:t>bevont szülők, diákok és helyi társadalmi szereplők száma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>
                          <a:latin typeface="Verdana"/>
                          <a:ea typeface="Times New Roman"/>
                        </a:rPr>
                        <a:t>120</a:t>
                      </a:r>
                      <a:endParaRPr lang="hu-H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 smtClean="0"/>
                        <a:t>Jelenléti</a:t>
                      </a:r>
                      <a:r>
                        <a:rPr lang="hu-HU" sz="2000" b="1" baseline="0" dirty="0" smtClean="0"/>
                        <a:t> ívek</a:t>
                      </a:r>
                      <a:endParaRPr lang="hu-H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kern="1200" dirty="0" smtClean="0"/>
                        <a:t>Integráló intézmények száma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latin typeface="Verdana"/>
                          <a:ea typeface="Times New Roman"/>
                        </a:rPr>
                        <a:t>3</a:t>
                      </a:r>
                      <a:endParaRPr lang="hu-H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Pedagógiai program</a:t>
                      </a:r>
                      <a:endParaRPr lang="hu-HU" sz="20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6021388"/>
            <a:ext cx="29162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1863" y="6569075"/>
            <a:ext cx="284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454</Words>
  <Application>Microsoft Office PowerPoint</Application>
  <PresentationFormat>Diavetítés a képernyőre (4:3 oldalarány)</PresentationFormat>
  <Paragraphs>102</Paragraphs>
  <Slides>10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Calibri</vt:lpstr>
      <vt:lpstr>Verdana</vt:lpstr>
      <vt:lpstr>Office-téma</vt:lpstr>
      <vt:lpstr>1. dia</vt:lpstr>
      <vt:lpstr>A projekt célja</vt:lpstr>
      <vt:lpstr>Együttműködve</vt:lpstr>
      <vt:lpstr>Tevékenységek</vt:lpstr>
      <vt:lpstr>Tevékenységek</vt:lpstr>
      <vt:lpstr>Tevékenységek</vt:lpstr>
      <vt:lpstr>Tevékenységek</vt:lpstr>
      <vt:lpstr>Képzések</vt:lpstr>
      <vt:lpstr>Indikátorok</vt:lpstr>
      <vt:lpstr>Fenntartás: 5 év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Tulajdonos</dc:creator>
  <cp:lastModifiedBy>User</cp:lastModifiedBy>
  <cp:revision>57</cp:revision>
  <cp:lastPrinted>1601-01-01T00:00:00Z</cp:lastPrinted>
  <dcterms:created xsi:type="dcterms:W3CDTF">1601-01-01T00:00:00Z</dcterms:created>
  <dcterms:modified xsi:type="dcterms:W3CDTF">2014-03-21T07:21:12Z</dcterms:modified>
</cp:coreProperties>
</file>